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Poppins Semi-Bold" charset="1" panose="00000700000000000000"/>
      <p:regular r:id="rId12"/>
    </p:embeddedFont>
    <p:embeddedFont>
      <p:font typeface="Poppins Bold" charset="1" panose="00000800000000000000"/>
      <p:regular r:id="rId13"/>
    </p:embeddedFont>
    <p:embeddedFont>
      <p:font typeface="Poppins Light" charset="1" panose="00000400000000000000"/>
      <p:regular r:id="rId14"/>
    </p:embeddedFont>
    <p:embeddedFont>
      <p:font typeface="Poppins" charset="1" panose="00000500000000000000"/>
      <p:regular r:id="rId15"/>
    </p:embeddedFont>
    <p:embeddedFont>
      <p:font typeface="Poppins Heavy" charset="1" panose="00000A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png>
</file>

<file path=ppt/media/image13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34514" y="9114889"/>
            <a:ext cx="17593814" cy="1583069"/>
            <a:chOff x="0" y="0"/>
            <a:chExt cx="4633762" cy="4169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33762" cy="416940"/>
            </a:xfrm>
            <a:custGeom>
              <a:avLst/>
              <a:gdLst/>
              <a:ahLst/>
              <a:cxnLst/>
              <a:rect r="r" b="b" t="t" l="l"/>
              <a:pathLst>
                <a:path h="416940" w="4633762">
                  <a:moveTo>
                    <a:pt x="14961" y="0"/>
                  </a:moveTo>
                  <a:lnTo>
                    <a:pt x="4618801" y="0"/>
                  </a:lnTo>
                  <a:cubicBezTo>
                    <a:pt x="4627063" y="0"/>
                    <a:pt x="4633762" y="6698"/>
                    <a:pt x="4633762" y="14961"/>
                  </a:cubicBezTo>
                  <a:lnTo>
                    <a:pt x="4633762" y="401979"/>
                  </a:lnTo>
                  <a:cubicBezTo>
                    <a:pt x="4633762" y="405947"/>
                    <a:pt x="4632185" y="409752"/>
                    <a:pt x="4629380" y="412558"/>
                  </a:cubicBezTo>
                  <a:cubicBezTo>
                    <a:pt x="4626574" y="415364"/>
                    <a:pt x="4622769" y="416940"/>
                    <a:pt x="4618801" y="416940"/>
                  </a:cubicBezTo>
                  <a:lnTo>
                    <a:pt x="14961" y="416940"/>
                  </a:lnTo>
                  <a:cubicBezTo>
                    <a:pt x="10993" y="416940"/>
                    <a:pt x="7188" y="415364"/>
                    <a:pt x="4382" y="412558"/>
                  </a:cubicBezTo>
                  <a:cubicBezTo>
                    <a:pt x="1576" y="409752"/>
                    <a:pt x="0" y="405947"/>
                    <a:pt x="0" y="401979"/>
                  </a:cubicBezTo>
                  <a:lnTo>
                    <a:pt x="0" y="14961"/>
                  </a:lnTo>
                  <a:cubicBezTo>
                    <a:pt x="0" y="10993"/>
                    <a:pt x="1576" y="7188"/>
                    <a:pt x="4382" y="4382"/>
                  </a:cubicBezTo>
                  <a:cubicBezTo>
                    <a:pt x="7188" y="1576"/>
                    <a:pt x="10993" y="0"/>
                    <a:pt x="14961" y="0"/>
                  </a:cubicBezTo>
                  <a:close/>
                </a:path>
              </a:pathLst>
            </a:custGeom>
            <a:solidFill>
              <a:srgbClr val="FFCFA1"/>
            </a:solidFill>
            <a:ln w="9525" cap="rnd">
              <a:solidFill>
                <a:srgbClr val="242424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633762" cy="474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55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0569886" y="1733135"/>
            <a:ext cx="4839947" cy="9576666"/>
            <a:chOff x="0" y="0"/>
            <a:chExt cx="2620010" cy="51841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11895" t="0" r="-11895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FFFCF7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FFFCF7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2076749" y="1748288"/>
            <a:ext cx="3347010" cy="424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b="true">
                <a:solidFill>
                  <a:srgbClr val="24242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FitPulse Application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2915917"/>
            <a:ext cx="7297598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999" b="true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«Разработка календарного плана реализации продукта»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5726350"/>
            <a:ext cx="6824677" cy="176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>
                <a:solidFill>
                  <a:srgbClr val="242424"/>
                </a:solidFill>
                <a:latin typeface="Poppins Light"/>
                <a:ea typeface="Poppins Light"/>
                <a:cs typeface="Poppins Light"/>
                <a:sym typeface="Poppins Light"/>
              </a:rPr>
              <a:t>Мобильное приложение для здоровья и фитнеса FitPulse делает свой дебют сегодня. Отслеживание активности, планирование тренировок и мониторинг питания принесут изменения в подход к здоровому образу жизни.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971602"/>
            <a:ext cx="6451776" cy="164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60"/>
              </a:lnSpc>
            </a:pPr>
            <a:r>
              <a:rPr lang="en-US" sz="5300" b="true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Этапы разработки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5257602"/>
            <a:ext cx="7206052" cy="317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>
                <a:solidFill>
                  <a:srgbClr val="242424"/>
                </a:solidFill>
                <a:latin typeface="Poppins Light"/>
                <a:ea typeface="Poppins Light"/>
                <a:cs typeface="Poppins Light"/>
                <a:sym typeface="Poppins Light"/>
              </a:rPr>
              <a:t>Этапы разработки мобильного приложения для здоровья и фитнеса многогранны, они охватывают такие аспекты, как анализ рынка, проектирование пользовательского интерфейса и тестирование. На этом слайде мы рассмотрим этапы разработки, решающие задачи создания инновационного приложения и подчеркивающие важность качественного пользовательского опыта для достижения успеха на рынке приложений для здорового образа жизни.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334514" y="9114889"/>
            <a:ext cx="17593814" cy="1583069"/>
            <a:chOff x="0" y="0"/>
            <a:chExt cx="4633762" cy="416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633762" cy="416940"/>
            </a:xfrm>
            <a:custGeom>
              <a:avLst/>
              <a:gdLst/>
              <a:ahLst/>
              <a:cxnLst/>
              <a:rect r="r" b="b" t="t" l="l"/>
              <a:pathLst>
                <a:path h="416940" w="4633762">
                  <a:moveTo>
                    <a:pt x="14961" y="0"/>
                  </a:moveTo>
                  <a:lnTo>
                    <a:pt x="4618801" y="0"/>
                  </a:lnTo>
                  <a:cubicBezTo>
                    <a:pt x="4627063" y="0"/>
                    <a:pt x="4633762" y="6698"/>
                    <a:pt x="4633762" y="14961"/>
                  </a:cubicBezTo>
                  <a:lnTo>
                    <a:pt x="4633762" y="401979"/>
                  </a:lnTo>
                  <a:cubicBezTo>
                    <a:pt x="4633762" y="405947"/>
                    <a:pt x="4632185" y="409752"/>
                    <a:pt x="4629380" y="412558"/>
                  </a:cubicBezTo>
                  <a:cubicBezTo>
                    <a:pt x="4626574" y="415364"/>
                    <a:pt x="4622769" y="416940"/>
                    <a:pt x="4618801" y="416940"/>
                  </a:cubicBezTo>
                  <a:lnTo>
                    <a:pt x="14961" y="416940"/>
                  </a:lnTo>
                  <a:cubicBezTo>
                    <a:pt x="10993" y="416940"/>
                    <a:pt x="7188" y="415364"/>
                    <a:pt x="4382" y="412558"/>
                  </a:cubicBezTo>
                  <a:cubicBezTo>
                    <a:pt x="1576" y="409752"/>
                    <a:pt x="0" y="405947"/>
                    <a:pt x="0" y="401979"/>
                  </a:cubicBezTo>
                  <a:lnTo>
                    <a:pt x="0" y="14961"/>
                  </a:lnTo>
                  <a:cubicBezTo>
                    <a:pt x="0" y="10993"/>
                    <a:pt x="1576" y="7188"/>
                    <a:pt x="4382" y="4382"/>
                  </a:cubicBezTo>
                  <a:cubicBezTo>
                    <a:pt x="7188" y="1576"/>
                    <a:pt x="10993" y="0"/>
                    <a:pt x="14961" y="0"/>
                  </a:cubicBezTo>
                  <a:close/>
                </a:path>
              </a:pathLst>
            </a:custGeom>
            <a:solidFill>
              <a:srgbClr val="FFCFA1"/>
            </a:solidFill>
            <a:ln w="9525" cap="rnd">
              <a:solidFill>
                <a:srgbClr val="242424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4633762" cy="474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55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7818845" y="3611853"/>
            <a:ext cx="643548" cy="64354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9D9FF"/>
            </a:solidFill>
            <a:ln w="9525" cap="sq">
              <a:solidFill>
                <a:srgbClr val="242424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5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5400000">
            <a:off x="7977975" y="3852765"/>
            <a:ext cx="325288" cy="161723"/>
            <a:chOff x="0" y="0"/>
            <a:chExt cx="812800" cy="40409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39621" y="0"/>
              <a:ext cx="733558" cy="381605"/>
            </a:xfrm>
            <a:custGeom>
              <a:avLst/>
              <a:gdLst/>
              <a:ahLst/>
              <a:cxnLst/>
              <a:rect r="r" b="b" t="t" l="l"/>
              <a:pathLst>
                <a:path h="381605" w="733558">
                  <a:moveTo>
                    <a:pt x="417410" y="353755"/>
                  </a:moveTo>
                  <a:lnTo>
                    <a:pt x="722548" y="50344"/>
                  </a:lnTo>
                  <a:cubicBezTo>
                    <a:pt x="731007" y="41933"/>
                    <a:pt x="733558" y="29250"/>
                    <a:pt x="729008" y="18223"/>
                  </a:cubicBezTo>
                  <a:cubicBezTo>
                    <a:pt x="724459" y="7195"/>
                    <a:pt x="713708" y="0"/>
                    <a:pt x="701778" y="0"/>
                  </a:cubicBezTo>
                  <a:lnTo>
                    <a:pt x="31780" y="0"/>
                  </a:lnTo>
                  <a:cubicBezTo>
                    <a:pt x="19850" y="0"/>
                    <a:pt x="9099" y="7195"/>
                    <a:pt x="4549" y="18223"/>
                  </a:cubicBezTo>
                  <a:cubicBezTo>
                    <a:pt x="0" y="29250"/>
                    <a:pt x="2551" y="41933"/>
                    <a:pt x="11010" y="50344"/>
                  </a:cubicBezTo>
                  <a:lnTo>
                    <a:pt x="316148" y="353755"/>
                  </a:lnTo>
                  <a:cubicBezTo>
                    <a:pt x="344157" y="381605"/>
                    <a:pt x="389401" y="381605"/>
                    <a:pt x="417410" y="353755"/>
                  </a:cubicBezTo>
                  <a:close/>
                </a:path>
              </a:pathLst>
            </a:custGeom>
            <a:solidFill>
              <a:srgbClr val="242424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27000" y="-28286"/>
              <a:ext cx="558800" cy="244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55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5858486" y="9494135"/>
            <a:ext cx="878606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</a:p>
        </p:txBody>
      </p:sp>
      <p:sp>
        <p:nvSpPr>
          <p:cNvPr name="AutoShape 14" id="14"/>
          <p:cNvSpPr/>
          <p:nvPr/>
        </p:nvSpPr>
        <p:spPr>
          <a:xfrm>
            <a:off x="16856164" y="10189"/>
            <a:ext cx="247676" cy="0"/>
          </a:xfrm>
          <a:prstGeom prst="line">
            <a:avLst/>
          </a:prstGeom>
          <a:ln cap="flat" w="19050">
            <a:solidFill>
              <a:srgbClr val="FFFCF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6856164" y="103668"/>
            <a:ext cx="247676" cy="0"/>
          </a:xfrm>
          <a:prstGeom prst="line">
            <a:avLst/>
          </a:prstGeom>
          <a:ln cap="flat" w="19050">
            <a:solidFill>
              <a:srgbClr val="FFFCF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6856164" y="197146"/>
            <a:ext cx="247676" cy="0"/>
          </a:xfrm>
          <a:prstGeom prst="line">
            <a:avLst/>
          </a:prstGeom>
          <a:ln cap="flat" w="19050">
            <a:solidFill>
              <a:srgbClr val="FFFCF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7" id="17"/>
          <p:cNvGrpSpPr/>
          <p:nvPr/>
        </p:nvGrpSpPr>
        <p:grpSpPr>
          <a:xfrm rot="0">
            <a:off x="9651984" y="103668"/>
            <a:ext cx="7607316" cy="8840141"/>
            <a:chOff x="0" y="0"/>
            <a:chExt cx="1873055" cy="217659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873055" cy="2176598"/>
            </a:xfrm>
            <a:custGeom>
              <a:avLst/>
              <a:gdLst/>
              <a:ahLst/>
              <a:cxnLst/>
              <a:rect r="r" b="b" t="t" l="l"/>
              <a:pathLst>
                <a:path h="2176598" w="1873055">
                  <a:moveTo>
                    <a:pt x="24425" y="0"/>
                  </a:moveTo>
                  <a:lnTo>
                    <a:pt x="1848630" y="0"/>
                  </a:lnTo>
                  <a:cubicBezTo>
                    <a:pt x="1862119" y="0"/>
                    <a:pt x="1873055" y="10935"/>
                    <a:pt x="1873055" y="24425"/>
                  </a:cubicBezTo>
                  <a:lnTo>
                    <a:pt x="1873055" y="2152173"/>
                  </a:lnTo>
                  <a:cubicBezTo>
                    <a:pt x="1873055" y="2165663"/>
                    <a:pt x="1862119" y="2176598"/>
                    <a:pt x="1848630" y="2176598"/>
                  </a:cubicBezTo>
                  <a:lnTo>
                    <a:pt x="24425" y="2176598"/>
                  </a:lnTo>
                  <a:cubicBezTo>
                    <a:pt x="10935" y="2176598"/>
                    <a:pt x="0" y="2165663"/>
                    <a:pt x="0" y="2152173"/>
                  </a:cubicBezTo>
                  <a:lnTo>
                    <a:pt x="0" y="24425"/>
                  </a:lnTo>
                  <a:cubicBezTo>
                    <a:pt x="0" y="10935"/>
                    <a:pt x="10935" y="0"/>
                    <a:pt x="24425" y="0"/>
                  </a:cubicBezTo>
                  <a:close/>
                </a:path>
              </a:pathLst>
            </a:custGeom>
            <a:solidFill>
              <a:srgbClr val="D9D9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1873055" cy="2233748"/>
            </a:xfrm>
            <a:prstGeom prst="rect">
              <a:avLst/>
            </a:prstGeom>
          </p:spPr>
          <p:txBody>
            <a:bodyPr anchor="ctr" rtlCol="false" tIns="54340" lIns="54340" bIns="54340" rIns="5434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0249562" y="244771"/>
            <a:ext cx="478871" cy="441759"/>
          </a:xfrm>
          <a:custGeom>
            <a:avLst/>
            <a:gdLst/>
            <a:ahLst/>
            <a:cxnLst/>
            <a:rect r="r" b="b" t="t" l="l"/>
            <a:pathLst>
              <a:path h="441759" w="478871">
                <a:moveTo>
                  <a:pt x="0" y="0"/>
                </a:moveTo>
                <a:lnTo>
                  <a:pt x="478871" y="0"/>
                </a:lnTo>
                <a:lnTo>
                  <a:pt x="478871" y="441759"/>
                </a:lnTo>
                <a:lnTo>
                  <a:pt x="0" y="4417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1014425" y="1933464"/>
            <a:ext cx="5555748" cy="566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2"/>
              </a:lnSpc>
            </a:pPr>
            <a:r>
              <a:rPr lang="en-US" sz="3209" b="true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Проектирование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728433" y="2546621"/>
            <a:ext cx="5738238" cy="918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Создание прототипа приложения</a:t>
            </a:r>
          </a:p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Разработка UI и UX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014425" y="3393456"/>
            <a:ext cx="5555748" cy="566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2"/>
              </a:lnSpc>
            </a:pPr>
            <a:r>
              <a:rPr lang="en-US" sz="3209" b="true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Разработка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728433" y="3897911"/>
            <a:ext cx="5570386" cy="1375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Написание кода</a:t>
            </a:r>
          </a:p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Интеграция API</a:t>
            </a:r>
          </a:p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Проведение тестирования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014425" y="5221111"/>
            <a:ext cx="5722668" cy="566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2"/>
              </a:lnSpc>
            </a:pPr>
            <a:r>
              <a:rPr lang="en-US" sz="3209" b="true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Запуск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728433" y="5692051"/>
            <a:ext cx="6367167" cy="1375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Подготовка маркетинговой компании</a:t>
            </a:r>
          </a:p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Загрузка приложения в магазины</a:t>
            </a:r>
          </a:p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Сбор первых отзывов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014425" y="7038886"/>
            <a:ext cx="5555748" cy="566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2"/>
              </a:lnSpc>
            </a:pPr>
            <a:r>
              <a:rPr lang="en-US" sz="3209" b="true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Поддержка и обновление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728433" y="7509826"/>
            <a:ext cx="6008659" cy="1375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Мониторинг отзывов</a:t>
            </a:r>
          </a:p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Разработка новых функций</a:t>
            </a:r>
          </a:p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Регулярные обновления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014425" y="159046"/>
            <a:ext cx="4642148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 b="true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Исследование рынка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728433" y="694225"/>
            <a:ext cx="5738238" cy="1375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Анализ ЦА</a:t>
            </a:r>
          </a:p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изучение конкурентов </a:t>
            </a:r>
          </a:p>
          <a:p>
            <a:pPr algn="just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USP</a:t>
            </a:r>
          </a:p>
        </p:txBody>
      </p:sp>
      <p:sp>
        <p:nvSpPr>
          <p:cNvPr name="Freeform 31" id="31"/>
          <p:cNvSpPr/>
          <p:nvPr/>
        </p:nvSpPr>
        <p:spPr>
          <a:xfrm flipH="false" flipV="false" rot="0">
            <a:off x="10249562" y="2042839"/>
            <a:ext cx="478871" cy="441759"/>
          </a:xfrm>
          <a:custGeom>
            <a:avLst/>
            <a:gdLst/>
            <a:ahLst/>
            <a:cxnLst/>
            <a:rect r="r" b="b" t="t" l="l"/>
            <a:pathLst>
              <a:path h="441759" w="478871">
                <a:moveTo>
                  <a:pt x="0" y="0"/>
                </a:moveTo>
                <a:lnTo>
                  <a:pt x="478871" y="0"/>
                </a:lnTo>
                <a:lnTo>
                  <a:pt x="478871" y="441759"/>
                </a:lnTo>
                <a:lnTo>
                  <a:pt x="0" y="4417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0249562" y="3479181"/>
            <a:ext cx="478871" cy="441759"/>
          </a:xfrm>
          <a:custGeom>
            <a:avLst/>
            <a:gdLst/>
            <a:ahLst/>
            <a:cxnLst/>
            <a:rect r="r" b="b" t="t" l="l"/>
            <a:pathLst>
              <a:path h="441759" w="478871">
                <a:moveTo>
                  <a:pt x="0" y="0"/>
                </a:moveTo>
                <a:lnTo>
                  <a:pt x="478871" y="0"/>
                </a:lnTo>
                <a:lnTo>
                  <a:pt x="478871" y="441759"/>
                </a:lnTo>
                <a:lnTo>
                  <a:pt x="0" y="4417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0249562" y="5330486"/>
            <a:ext cx="478871" cy="441759"/>
          </a:xfrm>
          <a:custGeom>
            <a:avLst/>
            <a:gdLst/>
            <a:ahLst/>
            <a:cxnLst/>
            <a:rect r="r" b="b" t="t" l="l"/>
            <a:pathLst>
              <a:path h="441759" w="478871">
                <a:moveTo>
                  <a:pt x="0" y="0"/>
                </a:moveTo>
                <a:lnTo>
                  <a:pt x="478871" y="0"/>
                </a:lnTo>
                <a:lnTo>
                  <a:pt x="478871" y="441759"/>
                </a:lnTo>
                <a:lnTo>
                  <a:pt x="0" y="4417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10249562" y="7124611"/>
            <a:ext cx="478871" cy="441759"/>
          </a:xfrm>
          <a:custGeom>
            <a:avLst/>
            <a:gdLst/>
            <a:ahLst/>
            <a:cxnLst/>
            <a:rect r="r" b="b" t="t" l="l"/>
            <a:pathLst>
              <a:path h="441759" w="478871">
                <a:moveTo>
                  <a:pt x="0" y="0"/>
                </a:moveTo>
                <a:lnTo>
                  <a:pt x="478871" y="0"/>
                </a:lnTo>
                <a:lnTo>
                  <a:pt x="478871" y="441759"/>
                </a:lnTo>
                <a:lnTo>
                  <a:pt x="0" y="4417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882426" y="703840"/>
            <a:ext cx="231541" cy="0"/>
          </a:xfrm>
          <a:prstGeom prst="line">
            <a:avLst/>
          </a:prstGeom>
          <a:ln cap="flat" w="19050">
            <a:solidFill>
              <a:srgbClr val="FFFCF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6882426" y="878618"/>
            <a:ext cx="231541" cy="0"/>
          </a:xfrm>
          <a:prstGeom prst="line">
            <a:avLst/>
          </a:prstGeom>
          <a:ln cap="flat" w="19050">
            <a:solidFill>
              <a:srgbClr val="FFFCF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-334514" y="9114889"/>
            <a:ext cx="17593814" cy="1583069"/>
            <a:chOff x="0" y="0"/>
            <a:chExt cx="4633762" cy="416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633762" cy="416940"/>
            </a:xfrm>
            <a:custGeom>
              <a:avLst/>
              <a:gdLst/>
              <a:ahLst/>
              <a:cxnLst/>
              <a:rect r="r" b="b" t="t" l="l"/>
              <a:pathLst>
                <a:path h="416940" w="4633762">
                  <a:moveTo>
                    <a:pt x="14961" y="0"/>
                  </a:moveTo>
                  <a:lnTo>
                    <a:pt x="4618801" y="0"/>
                  </a:lnTo>
                  <a:cubicBezTo>
                    <a:pt x="4627063" y="0"/>
                    <a:pt x="4633762" y="6698"/>
                    <a:pt x="4633762" y="14961"/>
                  </a:cubicBezTo>
                  <a:lnTo>
                    <a:pt x="4633762" y="401979"/>
                  </a:lnTo>
                  <a:cubicBezTo>
                    <a:pt x="4633762" y="405947"/>
                    <a:pt x="4632185" y="409752"/>
                    <a:pt x="4629380" y="412558"/>
                  </a:cubicBezTo>
                  <a:cubicBezTo>
                    <a:pt x="4626574" y="415364"/>
                    <a:pt x="4622769" y="416940"/>
                    <a:pt x="4618801" y="416940"/>
                  </a:cubicBezTo>
                  <a:lnTo>
                    <a:pt x="14961" y="416940"/>
                  </a:lnTo>
                  <a:cubicBezTo>
                    <a:pt x="10993" y="416940"/>
                    <a:pt x="7188" y="415364"/>
                    <a:pt x="4382" y="412558"/>
                  </a:cubicBezTo>
                  <a:cubicBezTo>
                    <a:pt x="1576" y="409752"/>
                    <a:pt x="0" y="405947"/>
                    <a:pt x="0" y="401979"/>
                  </a:cubicBezTo>
                  <a:lnTo>
                    <a:pt x="0" y="14961"/>
                  </a:lnTo>
                  <a:cubicBezTo>
                    <a:pt x="0" y="10993"/>
                    <a:pt x="1576" y="7188"/>
                    <a:pt x="4382" y="4382"/>
                  </a:cubicBezTo>
                  <a:cubicBezTo>
                    <a:pt x="7188" y="1576"/>
                    <a:pt x="10993" y="0"/>
                    <a:pt x="14961" y="0"/>
                  </a:cubicBezTo>
                  <a:close/>
                </a:path>
              </a:pathLst>
            </a:custGeom>
            <a:solidFill>
              <a:srgbClr val="FFCFA1"/>
            </a:solidFill>
            <a:ln w="9525" cap="rnd">
              <a:solidFill>
                <a:srgbClr val="242424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4633762" cy="474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55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61556" y="3611633"/>
            <a:ext cx="5239837" cy="4966105"/>
            <a:chOff x="0" y="0"/>
            <a:chExt cx="1380039" cy="13079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80039" cy="1307945"/>
            </a:xfrm>
            <a:custGeom>
              <a:avLst/>
              <a:gdLst/>
              <a:ahLst/>
              <a:cxnLst/>
              <a:rect r="r" b="b" t="t" l="l"/>
              <a:pathLst>
                <a:path h="1307945" w="1380039">
                  <a:moveTo>
                    <a:pt x="29550" y="0"/>
                  </a:moveTo>
                  <a:lnTo>
                    <a:pt x="1350489" y="0"/>
                  </a:lnTo>
                  <a:cubicBezTo>
                    <a:pt x="1366809" y="0"/>
                    <a:pt x="1380039" y="13230"/>
                    <a:pt x="1380039" y="29550"/>
                  </a:cubicBezTo>
                  <a:lnTo>
                    <a:pt x="1380039" y="1278395"/>
                  </a:lnTo>
                  <a:cubicBezTo>
                    <a:pt x="1380039" y="1294715"/>
                    <a:pt x="1366809" y="1307945"/>
                    <a:pt x="1350489" y="1307945"/>
                  </a:cubicBezTo>
                  <a:lnTo>
                    <a:pt x="29550" y="1307945"/>
                  </a:lnTo>
                  <a:cubicBezTo>
                    <a:pt x="13230" y="1307945"/>
                    <a:pt x="0" y="1294715"/>
                    <a:pt x="0" y="1278395"/>
                  </a:cubicBezTo>
                  <a:lnTo>
                    <a:pt x="0" y="29550"/>
                  </a:lnTo>
                  <a:cubicBezTo>
                    <a:pt x="0" y="13230"/>
                    <a:pt x="13230" y="0"/>
                    <a:pt x="29550" y="0"/>
                  </a:cubicBezTo>
                  <a:close/>
                </a:path>
              </a:pathLst>
            </a:custGeom>
            <a:solidFill>
              <a:srgbClr val="CAF1D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380039" cy="1346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63094" y="2927616"/>
            <a:ext cx="1134155" cy="113415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9D9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359180" y="3694341"/>
            <a:ext cx="5239837" cy="4966105"/>
            <a:chOff x="0" y="0"/>
            <a:chExt cx="1380039" cy="130794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80039" cy="1307945"/>
            </a:xfrm>
            <a:custGeom>
              <a:avLst/>
              <a:gdLst/>
              <a:ahLst/>
              <a:cxnLst/>
              <a:rect r="r" b="b" t="t" l="l"/>
              <a:pathLst>
                <a:path h="1307945" w="1380039">
                  <a:moveTo>
                    <a:pt x="29550" y="0"/>
                  </a:moveTo>
                  <a:lnTo>
                    <a:pt x="1350489" y="0"/>
                  </a:lnTo>
                  <a:cubicBezTo>
                    <a:pt x="1366809" y="0"/>
                    <a:pt x="1380039" y="13230"/>
                    <a:pt x="1380039" y="29550"/>
                  </a:cubicBezTo>
                  <a:lnTo>
                    <a:pt x="1380039" y="1278395"/>
                  </a:lnTo>
                  <a:cubicBezTo>
                    <a:pt x="1380039" y="1294715"/>
                    <a:pt x="1366809" y="1307945"/>
                    <a:pt x="1350489" y="1307945"/>
                  </a:cubicBezTo>
                  <a:lnTo>
                    <a:pt x="29550" y="1307945"/>
                  </a:lnTo>
                  <a:cubicBezTo>
                    <a:pt x="13230" y="1307945"/>
                    <a:pt x="0" y="1294715"/>
                    <a:pt x="0" y="1278395"/>
                  </a:cubicBezTo>
                  <a:lnTo>
                    <a:pt x="0" y="29550"/>
                  </a:lnTo>
                  <a:cubicBezTo>
                    <a:pt x="0" y="13230"/>
                    <a:pt x="13230" y="0"/>
                    <a:pt x="29550" y="0"/>
                  </a:cubicBezTo>
                  <a:close/>
                </a:path>
              </a:pathLst>
            </a:custGeom>
            <a:solidFill>
              <a:srgbClr val="CAF1D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380039" cy="1346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349043" y="2787252"/>
            <a:ext cx="1134155" cy="1134155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9D9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846667" y="3737408"/>
            <a:ext cx="5239837" cy="4966105"/>
            <a:chOff x="0" y="0"/>
            <a:chExt cx="1380039" cy="130794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380039" cy="1307945"/>
            </a:xfrm>
            <a:custGeom>
              <a:avLst/>
              <a:gdLst/>
              <a:ahLst/>
              <a:cxnLst/>
              <a:rect r="r" b="b" t="t" l="l"/>
              <a:pathLst>
                <a:path h="1307945" w="1380039">
                  <a:moveTo>
                    <a:pt x="29550" y="0"/>
                  </a:moveTo>
                  <a:lnTo>
                    <a:pt x="1350489" y="0"/>
                  </a:lnTo>
                  <a:cubicBezTo>
                    <a:pt x="1366809" y="0"/>
                    <a:pt x="1380039" y="13230"/>
                    <a:pt x="1380039" y="29550"/>
                  </a:cubicBezTo>
                  <a:lnTo>
                    <a:pt x="1380039" y="1278395"/>
                  </a:lnTo>
                  <a:cubicBezTo>
                    <a:pt x="1380039" y="1294715"/>
                    <a:pt x="1366809" y="1307945"/>
                    <a:pt x="1350489" y="1307945"/>
                  </a:cubicBezTo>
                  <a:lnTo>
                    <a:pt x="29550" y="1307945"/>
                  </a:lnTo>
                  <a:cubicBezTo>
                    <a:pt x="13230" y="1307945"/>
                    <a:pt x="0" y="1294715"/>
                    <a:pt x="0" y="1278395"/>
                  </a:cubicBezTo>
                  <a:lnTo>
                    <a:pt x="0" y="29550"/>
                  </a:lnTo>
                  <a:cubicBezTo>
                    <a:pt x="0" y="13230"/>
                    <a:pt x="13230" y="0"/>
                    <a:pt x="29550" y="0"/>
                  </a:cubicBezTo>
                  <a:close/>
                </a:path>
              </a:pathLst>
            </a:custGeom>
            <a:solidFill>
              <a:srgbClr val="CAF1D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380039" cy="1346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939666" y="3120402"/>
            <a:ext cx="981011" cy="735006"/>
          </a:xfrm>
          <a:custGeom>
            <a:avLst/>
            <a:gdLst/>
            <a:ahLst/>
            <a:cxnLst/>
            <a:rect r="r" b="b" t="t" l="l"/>
            <a:pathLst>
              <a:path h="735006" w="981011">
                <a:moveTo>
                  <a:pt x="0" y="0"/>
                </a:moveTo>
                <a:lnTo>
                  <a:pt x="981011" y="0"/>
                </a:lnTo>
                <a:lnTo>
                  <a:pt x="981011" y="735007"/>
                </a:lnTo>
                <a:lnTo>
                  <a:pt x="0" y="7350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11856192" y="2927616"/>
            <a:ext cx="1134155" cy="1134155"/>
            <a:chOff x="0" y="0"/>
            <a:chExt cx="1512207" cy="1512207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1512207" cy="1512207"/>
              <a:chOff x="0" y="0"/>
              <a:chExt cx="812800" cy="8128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D9D9FF"/>
              </a:soli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Freeform 27" id="27"/>
            <p:cNvSpPr/>
            <p:nvPr/>
          </p:nvSpPr>
          <p:spPr>
            <a:xfrm flipH="false" flipV="false" rot="0">
              <a:off x="140607" y="149657"/>
              <a:ext cx="1230993" cy="1230993"/>
            </a:xfrm>
            <a:custGeom>
              <a:avLst/>
              <a:gdLst/>
              <a:ahLst/>
              <a:cxnLst/>
              <a:rect r="r" b="b" t="t" l="l"/>
              <a:pathLst>
                <a:path h="1230993" w="1230993">
                  <a:moveTo>
                    <a:pt x="0" y="0"/>
                  </a:moveTo>
                  <a:lnTo>
                    <a:pt x="1230993" y="0"/>
                  </a:lnTo>
                  <a:lnTo>
                    <a:pt x="1230993" y="1230993"/>
                  </a:lnTo>
                  <a:lnTo>
                    <a:pt x="0" y="1230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28" id="28"/>
          <p:cNvSpPr/>
          <p:nvPr/>
        </p:nvSpPr>
        <p:spPr>
          <a:xfrm flipH="false" flipV="false" rot="0">
            <a:off x="6676682" y="2927616"/>
            <a:ext cx="490553" cy="835307"/>
          </a:xfrm>
          <a:custGeom>
            <a:avLst/>
            <a:gdLst/>
            <a:ahLst/>
            <a:cxnLst/>
            <a:rect r="r" b="b" t="t" l="l"/>
            <a:pathLst>
              <a:path h="835307" w="490553">
                <a:moveTo>
                  <a:pt x="0" y="0"/>
                </a:moveTo>
                <a:lnTo>
                  <a:pt x="490553" y="0"/>
                </a:lnTo>
                <a:lnTo>
                  <a:pt x="490553" y="835306"/>
                </a:lnTo>
                <a:lnTo>
                  <a:pt x="0" y="8353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1028700" y="444102"/>
            <a:ext cx="8115300" cy="164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9"/>
              </a:lnSpc>
            </a:pPr>
            <a:r>
              <a:rPr lang="en-US" sz="5299" b="true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Необходимые ресурсы разработки продукта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5858486" y="9494135"/>
            <a:ext cx="878606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473953" y="4242966"/>
            <a:ext cx="4155475" cy="516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sz="2900" b="true">
                <a:solidFill>
                  <a:srgbClr val="242424"/>
                </a:solidFill>
                <a:latin typeface="Poppins Heavy"/>
                <a:ea typeface="Poppins Heavy"/>
                <a:cs typeface="Poppins Heavy"/>
                <a:sym typeface="Poppins Heavy"/>
              </a:rPr>
              <a:t>Технические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601211" y="4242966"/>
            <a:ext cx="5359285" cy="516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60"/>
              </a:lnSpc>
              <a:spcBef>
                <a:spcPct val="0"/>
              </a:spcBef>
            </a:pPr>
            <a:r>
              <a:rPr lang="en-US" b="true" sz="2900">
                <a:solidFill>
                  <a:srgbClr val="242424"/>
                </a:solidFill>
                <a:latin typeface="Poppins Heavy"/>
                <a:ea typeface="Poppins Heavy"/>
                <a:cs typeface="Poppins Heavy"/>
                <a:sym typeface="Poppins Heavy"/>
              </a:rPr>
              <a:t>Человеческие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315139" y="4242966"/>
            <a:ext cx="4155475" cy="516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60"/>
              </a:lnSpc>
              <a:spcBef>
                <a:spcPct val="0"/>
              </a:spcBef>
            </a:pPr>
            <a:r>
              <a:rPr lang="en-US" b="true" sz="2900">
                <a:solidFill>
                  <a:srgbClr val="242424"/>
                </a:solidFill>
                <a:latin typeface="Poppins Heavy"/>
                <a:ea typeface="Poppins Heavy"/>
                <a:cs typeface="Poppins Heavy"/>
                <a:sym typeface="Poppins Heavy"/>
              </a:rPr>
              <a:t>Финансовые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39666" y="4921779"/>
            <a:ext cx="4752764" cy="373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b="true" sz="2499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Сервер для хранения данных и обработки запросов.</a:t>
            </a:r>
          </a:p>
          <a:p>
            <a:pPr algn="l"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b="true" sz="2499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Платформы для разработки (IDE, инструменты для тестирования).</a:t>
            </a:r>
          </a:p>
          <a:p>
            <a:pPr algn="l">
              <a:lnSpc>
                <a:spcPts val="3749"/>
              </a:lnSpc>
            </a:pPr>
          </a:p>
        </p:txBody>
      </p:sp>
      <p:sp>
        <p:nvSpPr>
          <p:cNvPr name="TextBox 35" id="35"/>
          <p:cNvSpPr txBox="true"/>
          <p:nvPr/>
        </p:nvSpPr>
        <p:spPr>
          <a:xfrm rot="0">
            <a:off x="6442116" y="4940829"/>
            <a:ext cx="4741544" cy="3079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64" indent="-269882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Команда разработчиков (фронтенд и бэкенд).</a:t>
            </a:r>
          </a:p>
          <a:p>
            <a:pPr algn="l" marL="539764" indent="-269882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Дизайнеры интерфейса.</a:t>
            </a:r>
          </a:p>
          <a:p>
            <a:pPr algn="l" marL="539764" indent="-269882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Специалисты по маркетингу.</a:t>
            </a:r>
          </a:p>
          <a:p>
            <a:pPr algn="l" marL="539764" indent="-269882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Тестировщики.</a:t>
            </a:r>
          </a:p>
          <a:p>
            <a:pPr algn="l">
              <a:lnSpc>
                <a:spcPts val="3500"/>
              </a:lnSpc>
            </a:pPr>
          </a:p>
        </p:txBody>
      </p:sp>
      <p:sp>
        <p:nvSpPr>
          <p:cNvPr name="TextBox 36" id="36"/>
          <p:cNvSpPr txBox="true"/>
          <p:nvPr/>
        </p:nvSpPr>
        <p:spPr>
          <a:xfrm rot="0">
            <a:off x="11960496" y="4940829"/>
            <a:ext cx="4741544" cy="3079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64" indent="-269882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Бюджет на разработку и тестирование.</a:t>
            </a:r>
          </a:p>
          <a:p>
            <a:pPr algn="l" marL="539764" indent="-269882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Средства на маркетинг и рекламу.</a:t>
            </a:r>
          </a:p>
          <a:p>
            <a:pPr algn="l" marL="539764" indent="-269882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Расходы на поддержание серверов.</a:t>
            </a:r>
          </a:p>
          <a:p>
            <a:pPr algn="l">
              <a:lnSpc>
                <a:spcPts val="35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010148"/>
            <a:ext cx="6079570" cy="5309572"/>
            <a:chOff x="0" y="0"/>
            <a:chExt cx="1036013" cy="9047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6013" cy="904798"/>
            </a:xfrm>
            <a:custGeom>
              <a:avLst/>
              <a:gdLst/>
              <a:ahLst/>
              <a:cxnLst/>
              <a:rect r="r" b="b" t="t" l="l"/>
              <a:pathLst>
                <a:path h="904798" w="1036013">
                  <a:moveTo>
                    <a:pt x="63672" y="0"/>
                  </a:moveTo>
                  <a:lnTo>
                    <a:pt x="972341" y="0"/>
                  </a:lnTo>
                  <a:cubicBezTo>
                    <a:pt x="989228" y="0"/>
                    <a:pt x="1005423" y="6708"/>
                    <a:pt x="1017364" y="18649"/>
                  </a:cubicBezTo>
                  <a:cubicBezTo>
                    <a:pt x="1029305" y="30590"/>
                    <a:pt x="1036013" y="46785"/>
                    <a:pt x="1036013" y="63672"/>
                  </a:cubicBezTo>
                  <a:lnTo>
                    <a:pt x="1036013" y="841127"/>
                  </a:lnTo>
                  <a:cubicBezTo>
                    <a:pt x="1036013" y="858014"/>
                    <a:pt x="1029305" y="874209"/>
                    <a:pt x="1017364" y="886149"/>
                  </a:cubicBezTo>
                  <a:cubicBezTo>
                    <a:pt x="1005423" y="898090"/>
                    <a:pt x="989228" y="904798"/>
                    <a:pt x="972341" y="904798"/>
                  </a:cubicBezTo>
                  <a:lnTo>
                    <a:pt x="63672" y="904798"/>
                  </a:lnTo>
                  <a:cubicBezTo>
                    <a:pt x="46785" y="904798"/>
                    <a:pt x="30590" y="898090"/>
                    <a:pt x="18649" y="886149"/>
                  </a:cubicBezTo>
                  <a:cubicBezTo>
                    <a:pt x="6708" y="874209"/>
                    <a:pt x="0" y="858014"/>
                    <a:pt x="0" y="841127"/>
                  </a:cubicBezTo>
                  <a:lnTo>
                    <a:pt x="0" y="63672"/>
                  </a:lnTo>
                  <a:cubicBezTo>
                    <a:pt x="0" y="46785"/>
                    <a:pt x="6708" y="30590"/>
                    <a:pt x="18649" y="18649"/>
                  </a:cubicBezTo>
                  <a:cubicBezTo>
                    <a:pt x="30590" y="6708"/>
                    <a:pt x="46785" y="0"/>
                    <a:pt x="63672" y="0"/>
                  </a:cubicBezTo>
                  <a:close/>
                </a:path>
              </a:pathLst>
            </a:custGeom>
            <a:blipFill>
              <a:blip r:embed="rId2"/>
              <a:stretch>
                <a:fillRect l="-15541" t="0" r="-15541" b="0"/>
              </a:stretch>
            </a:blipFill>
            <a:ln w="9525" cap="rnd">
              <a:solidFill>
                <a:srgbClr val="242424"/>
              </a:solidFill>
              <a:prstDash val="solid"/>
              <a:round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-334514" y="9114889"/>
            <a:ext cx="17593814" cy="1583069"/>
            <a:chOff x="0" y="0"/>
            <a:chExt cx="4633762" cy="416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633762" cy="416940"/>
            </a:xfrm>
            <a:custGeom>
              <a:avLst/>
              <a:gdLst/>
              <a:ahLst/>
              <a:cxnLst/>
              <a:rect r="r" b="b" t="t" l="l"/>
              <a:pathLst>
                <a:path h="416940" w="4633762">
                  <a:moveTo>
                    <a:pt x="14961" y="0"/>
                  </a:moveTo>
                  <a:lnTo>
                    <a:pt x="4618801" y="0"/>
                  </a:lnTo>
                  <a:cubicBezTo>
                    <a:pt x="4627063" y="0"/>
                    <a:pt x="4633762" y="6698"/>
                    <a:pt x="4633762" y="14961"/>
                  </a:cubicBezTo>
                  <a:lnTo>
                    <a:pt x="4633762" y="401979"/>
                  </a:lnTo>
                  <a:cubicBezTo>
                    <a:pt x="4633762" y="405947"/>
                    <a:pt x="4632185" y="409752"/>
                    <a:pt x="4629380" y="412558"/>
                  </a:cubicBezTo>
                  <a:cubicBezTo>
                    <a:pt x="4626574" y="415364"/>
                    <a:pt x="4622769" y="416940"/>
                    <a:pt x="4618801" y="416940"/>
                  </a:cubicBezTo>
                  <a:lnTo>
                    <a:pt x="14961" y="416940"/>
                  </a:lnTo>
                  <a:cubicBezTo>
                    <a:pt x="10993" y="416940"/>
                    <a:pt x="7188" y="415364"/>
                    <a:pt x="4382" y="412558"/>
                  </a:cubicBezTo>
                  <a:cubicBezTo>
                    <a:pt x="1576" y="409752"/>
                    <a:pt x="0" y="405947"/>
                    <a:pt x="0" y="401979"/>
                  </a:cubicBezTo>
                  <a:lnTo>
                    <a:pt x="0" y="14961"/>
                  </a:lnTo>
                  <a:cubicBezTo>
                    <a:pt x="0" y="10993"/>
                    <a:pt x="1576" y="7188"/>
                    <a:pt x="4382" y="4382"/>
                  </a:cubicBezTo>
                  <a:cubicBezTo>
                    <a:pt x="7188" y="1576"/>
                    <a:pt x="10993" y="0"/>
                    <a:pt x="14961" y="0"/>
                  </a:cubicBezTo>
                  <a:close/>
                </a:path>
              </a:pathLst>
            </a:custGeom>
            <a:solidFill>
              <a:srgbClr val="FFCFA1"/>
            </a:solidFill>
            <a:ln w="9525" cap="rnd">
              <a:solidFill>
                <a:srgbClr val="242424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4633762" cy="474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5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858486" y="9494135"/>
            <a:ext cx="878606" cy="559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</a:p>
          <a:p>
            <a:pPr algn="r">
              <a:lnSpc>
                <a:spcPts val="223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462393" y="981075"/>
            <a:ext cx="5602804" cy="164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65"/>
              </a:lnSpc>
            </a:pPr>
            <a:r>
              <a:rPr lang="en-US" sz="5304" b="true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Исполнители проекта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3094894" y="2886741"/>
            <a:ext cx="4462757" cy="2964372"/>
          </a:xfrm>
          <a:custGeom>
            <a:avLst/>
            <a:gdLst/>
            <a:ahLst/>
            <a:cxnLst/>
            <a:rect r="r" b="b" t="t" l="l"/>
            <a:pathLst>
              <a:path h="2964372" w="4462757">
                <a:moveTo>
                  <a:pt x="0" y="0"/>
                </a:moveTo>
                <a:lnTo>
                  <a:pt x="4462757" y="0"/>
                </a:lnTo>
                <a:lnTo>
                  <a:pt x="4462757" y="2964372"/>
                </a:lnTo>
                <a:lnTo>
                  <a:pt x="0" y="29643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065197" y="2952998"/>
            <a:ext cx="2835180" cy="817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8"/>
              </a:lnSpc>
              <a:spcBef>
                <a:spcPct val="0"/>
              </a:spcBef>
            </a:pPr>
            <a:r>
              <a:rPr lang="en-US" b="true" sz="2313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Руководитель проекта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065197" y="3931583"/>
            <a:ext cx="2835180" cy="817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8"/>
              </a:lnSpc>
              <a:spcBef>
                <a:spcPct val="0"/>
              </a:spcBef>
            </a:pPr>
            <a:r>
              <a:rPr lang="en-US" b="true" sz="2313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Frontend-разработчик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065197" y="4930096"/>
            <a:ext cx="2835180" cy="817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8"/>
              </a:lnSpc>
              <a:spcBef>
                <a:spcPct val="0"/>
              </a:spcBef>
            </a:pPr>
            <a:r>
              <a:rPr lang="en-US" b="true" sz="2313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Backend-разработчик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7978219" y="5355347"/>
            <a:ext cx="4462757" cy="2964372"/>
          </a:xfrm>
          <a:custGeom>
            <a:avLst/>
            <a:gdLst/>
            <a:ahLst/>
            <a:cxnLst/>
            <a:rect r="r" b="b" t="t" l="l"/>
            <a:pathLst>
              <a:path h="2964372" w="4462757">
                <a:moveTo>
                  <a:pt x="0" y="0"/>
                </a:moveTo>
                <a:lnTo>
                  <a:pt x="4462756" y="0"/>
                </a:lnTo>
                <a:lnTo>
                  <a:pt x="4462756" y="2964372"/>
                </a:lnTo>
                <a:lnTo>
                  <a:pt x="0" y="29643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8948521" y="5607784"/>
            <a:ext cx="2835180" cy="407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8"/>
              </a:lnSpc>
              <a:spcBef>
                <a:spcPct val="0"/>
              </a:spcBef>
            </a:pPr>
            <a:r>
              <a:rPr lang="en-US" b="true" sz="2313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Дизайнер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948521" y="6604977"/>
            <a:ext cx="2835180" cy="407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8"/>
              </a:lnSpc>
              <a:spcBef>
                <a:spcPct val="0"/>
              </a:spcBef>
            </a:pPr>
            <a:r>
              <a:rPr lang="en-US" b="true" sz="2313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Маркетолог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948521" y="7602460"/>
            <a:ext cx="2835180" cy="407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8"/>
              </a:lnSpc>
              <a:spcBef>
                <a:spcPct val="0"/>
              </a:spcBef>
            </a:pPr>
            <a:r>
              <a:rPr lang="en-US" b="true" sz="2313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Тестировщик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34514" y="9114889"/>
            <a:ext cx="17593814" cy="1583069"/>
            <a:chOff x="0" y="0"/>
            <a:chExt cx="4633762" cy="4169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33762" cy="416940"/>
            </a:xfrm>
            <a:custGeom>
              <a:avLst/>
              <a:gdLst/>
              <a:ahLst/>
              <a:cxnLst/>
              <a:rect r="r" b="b" t="t" l="l"/>
              <a:pathLst>
                <a:path h="416940" w="4633762">
                  <a:moveTo>
                    <a:pt x="14961" y="0"/>
                  </a:moveTo>
                  <a:lnTo>
                    <a:pt x="4618801" y="0"/>
                  </a:lnTo>
                  <a:cubicBezTo>
                    <a:pt x="4627063" y="0"/>
                    <a:pt x="4633762" y="6698"/>
                    <a:pt x="4633762" y="14961"/>
                  </a:cubicBezTo>
                  <a:lnTo>
                    <a:pt x="4633762" y="401979"/>
                  </a:lnTo>
                  <a:cubicBezTo>
                    <a:pt x="4633762" y="405947"/>
                    <a:pt x="4632185" y="409752"/>
                    <a:pt x="4629380" y="412558"/>
                  </a:cubicBezTo>
                  <a:cubicBezTo>
                    <a:pt x="4626574" y="415364"/>
                    <a:pt x="4622769" y="416940"/>
                    <a:pt x="4618801" y="416940"/>
                  </a:cubicBezTo>
                  <a:lnTo>
                    <a:pt x="14961" y="416940"/>
                  </a:lnTo>
                  <a:cubicBezTo>
                    <a:pt x="10993" y="416940"/>
                    <a:pt x="7188" y="415364"/>
                    <a:pt x="4382" y="412558"/>
                  </a:cubicBezTo>
                  <a:cubicBezTo>
                    <a:pt x="1576" y="409752"/>
                    <a:pt x="0" y="405947"/>
                    <a:pt x="0" y="401979"/>
                  </a:cubicBezTo>
                  <a:lnTo>
                    <a:pt x="0" y="14961"/>
                  </a:lnTo>
                  <a:cubicBezTo>
                    <a:pt x="0" y="10993"/>
                    <a:pt x="1576" y="7188"/>
                    <a:pt x="4382" y="4382"/>
                  </a:cubicBezTo>
                  <a:cubicBezTo>
                    <a:pt x="7188" y="1576"/>
                    <a:pt x="10993" y="0"/>
                    <a:pt x="14961" y="0"/>
                  </a:cubicBezTo>
                  <a:close/>
                </a:path>
              </a:pathLst>
            </a:custGeom>
            <a:solidFill>
              <a:srgbClr val="FFCFA1"/>
            </a:solidFill>
            <a:ln w="9525" cap="rnd">
              <a:solidFill>
                <a:srgbClr val="242424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633762" cy="474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5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858486" y="9494135"/>
            <a:ext cx="878606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242424"/>
                </a:solidFill>
                <a:latin typeface="Poppins"/>
                <a:ea typeface="Poppins"/>
                <a:cs typeface="Poppins"/>
                <a:sym typeface="Poppins"/>
              </a:rPr>
              <a:t>05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80975"/>
            <a:ext cx="9651439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60"/>
              </a:lnSpc>
            </a:pPr>
            <a:r>
              <a:rPr lang="en-US" sz="5300" b="true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Дорожная карта продукта</a:t>
            </a:r>
          </a:p>
        </p:txBody>
      </p:sp>
      <p:sp>
        <p:nvSpPr>
          <p:cNvPr name="AutoShape 7" id="7"/>
          <p:cNvSpPr/>
          <p:nvPr/>
        </p:nvSpPr>
        <p:spPr>
          <a:xfrm>
            <a:off x="4420607" y="2082576"/>
            <a:ext cx="0" cy="6405345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7484909" y="2082576"/>
            <a:ext cx="0" cy="6405345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0549211" y="2091232"/>
            <a:ext cx="0" cy="6396689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13613513" y="2091232"/>
            <a:ext cx="0" cy="6396689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182875" y="2086904"/>
            <a:ext cx="17066811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82875" y="8416572"/>
            <a:ext cx="17076425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/>
          <p:nvPr/>
        </p:nvGrpSpPr>
        <p:grpSpPr>
          <a:xfrm rot="0">
            <a:off x="8274417" y="3969998"/>
            <a:ext cx="2289350" cy="592777"/>
            <a:chOff x="0" y="0"/>
            <a:chExt cx="7165428" cy="185533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165429" cy="1855330"/>
            </a:xfrm>
            <a:custGeom>
              <a:avLst/>
              <a:gdLst/>
              <a:ahLst/>
              <a:cxnLst/>
              <a:rect r="r" b="b" t="t" l="l"/>
              <a:pathLst>
                <a:path h="1855330" w="7165429">
                  <a:moveTo>
                    <a:pt x="7165429" y="927665"/>
                  </a:moveTo>
                  <a:cubicBezTo>
                    <a:pt x="7165429" y="1426832"/>
                    <a:pt x="6737057" y="1855330"/>
                    <a:pt x="6208483" y="1855330"/>
                  </a:cubicBezTo>
                  <a:lnTo>
                    <a:pt x="956945" y="1855330"/>
                  </a:lnTo>
                  <a:cubicBezTo>
                    <a:pt x="428371" y="1855330"/>
                    <a:pt x="0" y="1426832"/>
                    <a:pt x="0" y="927665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6208483" y="0"/>
                  </a:lnTo>
                  <a:cubicBezTo>
                    <a:pt x="6736931" y="0"/>
                    <a:pt x="7165429" y="428371"/>
                    <a:pt x="7165429" y="927665"/>
                  </a:cubicBezTo>
                  <a:close/>
                </a:path>
              </a:pathLst>
            </a:custGeom>
            <a:solidFill>
              <a:srgbClr val="CAF1DF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15524" y="2498986"/>
            <a:ext cx="3321213" cy="404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11"/>
              </a:lnSpc>
            </a:pPr>
            <a:r>
              <a:rPr lang="en-US" sz="2222" spc="111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Исследование рынка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15524" y="3781563"/>
            <a:ext cx="2628936" cy="404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11"/>
              </a:lnSpc>
            </a:pPr>
            <a:r>
              <a:rPr lang="en-US" sz="2222" spc="111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Проектирование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15524" y="5113679"/>
            <a:ext cx="2444014" cy="404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11"/>
              </a:lnSpc>
            </a:pPr>
            <a:r>
              <a:rPr lang="en-US" sz="2222" spc="111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Разработка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84529" y="1412715"/>
            <a:ext cx="1554697" cy="374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5"/>
              </a:lnSpc>
            </a:pPr>
            <a:r>
              <a:rPr lang="en-US" sz="2181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1 месяц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229902" y="1412715"/>
            <a:ext cx="1554697" cy="374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5"/>
              </a:lnSpc>
            </a:pPr>
            <a:r>
              <a:rPr lang="en-US" sz="2181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1 квартал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275276" y="1412715"/>
            <a:ext cx="1554697" cy="374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5"/>
              </a:lnSpc>
            </a:pPr>
            <a:r>
              <a:rPr lang="en-US" sz="2181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2 квартал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320650" y="1412715"/>
            <a:ext cx="1554697" cy="374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5"/>
              </a:lnSpc>
            </a:pPr>
            <a:r>
              <a:rPr lang="en-US" sz="2181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3 квартал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77830" y="1412199"/>
            <a:ext cx="2444014" cy="375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5"/>
              </a:lnSpc>
            </a:pPr>
            <a:r>
              <a:rPr lang="en-US" sz="2181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Команды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4420607" y="2168538"/>
            <a:ext cx="1925647" cy="566161"/>
            <a:chOff x="0" y="0"/>
            <a:chExt cx="6458650" cy="189891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458650" cy="1898914"/>
            </a:xfrm>
            <a:custGeom>
              <a:avLst/>
              <a:gdLst/>
              <a:ahLst/>
              <a:cxnLst/>
              <a:rect r="r" b="b" t="t" l="l"/>
              <a:pathLst>
                <a:path h="1898914" w="6458650">
                  <a:moveTo>
                    <a:pt x="6458650" y="949457"/>
                  </a:moveTo>
                  <a:cubicBezTo>
                    <a:pt x="6458650" y="1470416"/>
                    <a:pt x="6030278" y="1898914"/>
                    <a:pt x="5501704" y="1898914"/>
                  </a:cubicBezTo>
                  <a:lnTo>
                    <a:pt x="956945" y="1898914"/>
                  </a:lnTo>
                  <a:cubicBezTo>
                    <a:pt x="428371" y="1898914"/>
                    <a:pt x="0" y="1470416"/>
                    <a:pt x="0" y="949457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5501704" y="0"/>
                  </a:lnTo>
                  <a:cubicBezTo>
                    <a:pt x="6030152" y="0"/>
                    <a:pt x="6458650" y="428371"/>
                    <a:pt x="6458650" y="949457"/>
                  </a:cubicBezTo>
                  <a:close/>
                </a:path>
              </a:pathLst>
            </a:custGeom>
            <a:solidFill>
              <a:srgbClr val="E5CCFC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4563625" y="2163970"/>
            <a:ext cx="1639610" cy="53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616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Сбор и анализ данных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377549" y="4108644"/>
            <a:ext cx="2083088" cy="277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616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Разработка дизайна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314007" y="6633703"/>
            <a:ext cx="2542234" cy="276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26"/>
              </a:lnSpc>
            </a:pPr>
            <a:r>
              <a:rPr lang="en-US" sz="16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Доработка материалов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962297" y="7455119"/>
            <a:ext cx="2542234" cy="276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26"/>
              </a:lnSpc>
            </a:pPr>
            <a:r>
              <a:rPr lang="en-US" sz="16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Запуск кампании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15524" y="6381307"/>
            <a:ext cx="2444014" cy="404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11"/>
              </a:lnSpc>
            </a:pPr>
            <a:r>
              <a:rPr lang="en-US" sz="2222" spc="111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Запуск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15524" y="7464724"/>
            <a:ext cx="3321213" cy="799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1"/>
              </a:lnSpc>
            </a:pPr>
            <a:r>
              <a:rPr lang="en-US" sz="2222" spc="111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Поддержка и обновление</a:t>
            </a:r>
          </a:p>
        </p:txBody>
      </p:sp>
      <p:sp>
        <p:nvSpPr>
          <p:cNvPr name="AutoShape 31" id="31"/>
          <p:cNvSpPr/>
          <p:nvPr/>
        </p:nvSpPr>
        <p:spPr>
          <a:xfrm flipV="true">
            <a:off x="182875" y="7265316"/>
            <a:ext cx="17071623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2" id="32"/>
          <p:cNvSpPr/>
          <p:nvPr/>
        </p:nvSpPr>
        <p:spPr>
          <a:xfrm>
            <a:off x="182875" y="5942791"/>
            <a:ext cx="17071623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3" id="33"/>
          <p:cNvSpPr/>
          <p:nvPr/>
        </p:nvSpPr>
        <p:spPr>
          <a:xfrm>
            <a:off x="182875" y="4624148"/>
            <a:ext cx="17071623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4" id="34"/>
          <p:cNvSpPr/>
          <p:nvPr/>
        </p:nvSpPr>
        <p:spPr>
          <a:xfrm>
            <a:off x="182875" y="3410406"/>
            <a:ext cx="17071623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5" id="35"/>
          <p:cNvGrpSpPr/>
          <p:nvPr/>
        </p:nvGrpSpPr>
        <p:grpSpPr>
          <a:xfrm rot="0">
            <a:off x="5305446" y="2754969"/>
            <a:ext cx="1958065" cy="575693"/>
            <a:chOff x="0" y="0"/>
            <a:chExt cx="6458650" cy="1898914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6458650" cy="1898914"/>
            </a:xfrm>
            <a:custGeom>
              <a:avLst/>
              <a:gdLst/>
              <a:ahLst/>
              <a:cxnLst/>
              <a:rect r="r" b="b" t="t" l="l"/>
              <a:pathLst>
                <a:path h="1898914" w="6458650">
                  <a:moveTo>
                    <a:pt x="6458650" y="949457"/>
                  </a:moveTo>
                  <a:cubicBezTo>
                    <a:pt x="6458650" y="1470416"/>
                    <a:pt x="6030278" y="1898914"/>
                    <a:pt x="5501704" y="1898914"/>
                  </a:cubicBezTo>
                  <a:lnTo>
                    <a:pt x="956945" y="1898914"/>
                  </a:lnTo>
                  <a:cubicBezTo>
                    <a:pt x="428371" y="1898914"/>
                    <a:pt x="0" y="1470416"/>
                    <a:pt x="0" y="949457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5501704" y="0"/>
                  </a:lnTo>
                  <a:cubicBezTo>
                    <a:pt x="6030152" y="0"/>
                    <a:pt x="6458650" y="428371"/>
                    <a:pt x="6458650" y="949457"/>
                  </a:cubicBezTo>
                  <a:close/>
                </a:path>
              </a:pathLst>
            </a:custGeom>
            <a:solidFill>
              <a:srgbClr val="E5CCFC"/>
            </a:solidFill>
          </p:spPr>
        </p:sp>
      </p:grpSp>
      <p:sp>
        <p:nvSpPr>
          <p:cNvPr name="TextBox 37" id="37"/>
          <p:cNvSpPr txBox="true"/>
          <p:nvPr/>
        </p:nvSpPr>
        <p:spPr>
          <a:xfrm rot="0">
            <a:off x="5450873" y="2755167"/>
            <a:ext cx="1667213" cy="53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616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Подготовка отчётов</a:t>
            </a:r>
          </a:p>
        </p:txBody>
      </p:sp>
      <p:grpSp>
        <p:nvGrpSpPr>
          <p:cNvPr name="Group 38" id="38"/>
          <p:cNvGrpSpPr/>
          <p:nvPr/>
        </p:nvGrpSpPr>
        <p:grpSpPr>
          <a:xfrm rot="0">
            <a:off x="6974246" y="3432603"/>
            <a:ext cx="1403303" cy="575693"/>
            <a:chOff x="0" y="0"/>
            <a:chExt cx="4628773" cy="1898914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4628773" cy="1898914"/>
            </a:xfrm>
            <a:custGeom>
              <a:avLst/>
              <a:gdLst/>
              <a:ahLst/>
              <a:cxnLst/>
              <a:rect r="r" b="b" t="t" l="l"/>
              <a:pathLst>
                <a:path h="1898914" w="4628773">
                  <a:moveTo>
                    <a:pt x="4628773" y="949457"/>
                  </a:moveTo>
                  <a:cubicBezTo>
                    <a:pt x="4628773" y="1470416"/>
                    <a:pt x="4200402" y="1898914"/>
                    <a:pt x="3671828" y="1898914"/>
                  </a:cubicBezTo>
                  <a:lnTo>
                    <a:pt x="956945" y="1898914"/>
                  </a:lnTo>
                  <a:cubicBezTo>
                    <a:pt x="428371" y="1898914"/>
                    <a:pt x="0" y="1470416"/>
                    <a:pt x="0" y="949457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3671828" y="0"/>
                  </a:lnTo>
                  <a:cubicBezTo>
                    <a:pt x="4200275" y="0"/>
                    <a:pt x="4628773" y="428371"/>
                    <a:pt x="4628773" y="949457"/>
                  </a:cubicBezTo>
                  <a:close/>
                </a:path>
              </a:pathLst>
            </a:custGeom>
            <a:solidFill>
              <a:srgbClr val="CAF1DF"/>
            </a:solidFill>
          </p:spPr>
        </p:sp>
      </p:grpSp>
      <p:sp>
        <p:nvSpPr>
          <p:cNvPr name="TextBox 40" id="40"/>
          <p:cNvSpPr txBox="true"/>
          <p:nvPr/>
        </p:nvSpPr>
        <p:spPr>
          <a:xfrm rot="0">
            <a:off x="6990228" y="3432801"/>
            <a:ext cx="1306617" cy="53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616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Создание прототипа</a:t>
            </a:r>
          </a:p>
        </p:txBody>
      </p:sp>
      <p:grpSp>
        <p:nvGrpSpPr>
          <p:cNvPr name="Group 41" id="41"/>
          <p:cNvGrpSpPr/>
          <p:nvPr/>
        </p:nvGrpSpPr>
        <p:grpSpPr>
          <a:xfrm rot="0">
            <a:off x="10460636" y="4686695"/>
            <a:ext cx="2369336" cy="636352"/>
            <a:chOff x="0" y="0"/>
            <a:chExt cx="7070250" cy="1898914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7070251" cy="1898914"/>
            </a:xfrm>
            <a:custGeom>
              <a:avLst/>
              <a:gdLst/>
              <a:ahLst/>
              <a:cxnLst/>
              <a:rect r="r" b="b" t="t" l="l"/>
              <a:pathLst>
                <a:path h="1898914" w="7070251">
                  <a:moveTo>
                    <a:pt x="7070251" y="949457"/>
                  </a:moveTo>
                  <a:cubicBezTo>
                    <a:pt x="7070251" y="1470416"/>
                    <a:pt x="6641879" y="1898914"/>
                    <a:pt x="6113305" y="1898914"/>
                  </a:cubicBezTo>
                  <a:lnTo>
                    <a:pt x="956945" y="1898914"/>
                  </a:lnTo>
                  <a:cubicBezTo>
                    <a:pt x="428371" y="1898914"/>
                    <a:pt x="0" y="1470416"/>
                    <a:pt x="0" y="949457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6113305" y="0"/>
                  </a:lnTo>
                  <a:cubicBezTo>
                    <a:pt x="6641753" y="0"/>
                    <a:pt x="7070251" y="428371"/>
                    <a:pt x="7070251" y="949457"/>
                  </a:cubicBezTo>
                  <a:close/>
                </a:path>
              </a:pathLst>
            </a:custGeom>
            <a:solidFill>
              <a:srgbClr val="FFCFA1"/>
            </a:solidFill>
          </p:spPr>
        </p:sp>
      </p:grpSp>
      <p:sp>
        <p:nvSpPr>
          <p:cNvPr name="TextBox 43" id="43"/>
          <p:cNvSpPr txBox="true"/>
          <p:nvPr/>
        </p:nvSpPr>
        <p:spPr>
          <a:xfrm rot="0">
            <a:off x="10548642" y="4847129"/>
            <a:ext cx="2193324" cy="277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616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Frontend и Backend</a:t>
            </a:r>
          </a:p>
        </p:txBody>
      </p:sp>
      <p:grpSp>
        <p:nvGrpSpPr>
          <p:cNvPr name="Group 44" id="44"/>
          <p:cNvGrpSpPr/>
          <p:nvPr/>
        </p:nvGrpSpPr>
        <p:grpSpPr>
          <a:xfrm rot="0">
            <a:off x="12268374" y="5380783"/>
            <a:ext cx="1448271" cy="537951"/>
            <a:chOff x="0" y="0"/>
            <a:chExt cx="4321732" cy="1605281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4321732" cy="1605281"/>
            </a:xfrm>
            <a:custGeom>
              <a:avLst/>
              <a:gdLst/>
              <a:ahLst/>
              <a:cxnLst/>
              <a:rect r="r" b="b" t="t" l="l"/>
              <a:pathLst>
                <a:path h="1605281" w="4321732">
                  <a:moveTo>
                    <a:pt x="4321732" y="802640"/>
                  </a:moveTo>
                  <a:cubicBezTo>
                    <a:pt x="4321732" y="1176783"/>
                    <a:pt x="3893361" y="1605281"/>
                    <a:pt x="3364787" y="1605281"/>
                  </a:cubicBezTo>
                  <a:lnTo>
                    <a:pt x="956945" y="1605281"/>
                  </a:lnTo>
                  <a:cubicBezTo>
                    <a:pt x="428371" y="1605281"/>
                    <a:pt x="0" y="1176783"/>
                    <a:pt x="0" y="802640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3364787" y="0"/>
                  </a:lnTo>
                  <a:cubicBezTo>
                    <a:pt x="3893234" y="0"/>
                    <a:pt x="4321732" y="428371"/>
                    <a:pt x="4321732" y="802640"/>
                  </a:cubicBezTo>
                  <a:close/>
                </a:path>
              </a:pathLst>
            </a:custGeom>
            <a:solidFill>
              <a:srgbClr val="FFCFA1"/>
            </a:solidFill>
          </p:spPr>
        </p:sp>
      </p:grpSp>
      <p:sp>
        <p:nvSpPr>
          <p:cNvPr name="TextBox 46" id="46"/>
          <p:cNvSpPr txBox="true"/>
          <p:nvPr/>
        </p:nvSpPr>
        <p:spPr>
          <a:xfrm rot="0">
            <a:off x="12268374" y="5480331"/>
            <a:ext cx="1476197" cy="277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616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Тестирование</a:t>
            </a:r>
          </a:p>
        </p:txBody>
      </p:sp>
      <p:grpSp>
        <p:nvGrpSpPr>
          <p:cNvPr name="Group 47" id="47"/>
          <p:cNvGrpSpPr/>
          <p:nvPr/>
        </p:nvGrpSpPr>
        <p:grpSpPr>
          <a:xfrm rot="0">
            <a:off x="4813579" y="7531399"/>
            <a:ext cx="12436108" cy="566161"/>
            <a:chOff x="0" y="0"/>
            <a:chExt cx="41710907" cy="1898914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41710908" cy="1898914"/>
            </a:xfrm>
            <a:custGeom>
              <a:avLst/>
              <a:gdLst/>
              <a:ahLst/>
              <a:cxnLst/>
              <a:rect r="r" b="b" t="t" l="l"/>
              <a:pathLst>
                <a:path h="1898914" w="41710908">
                  <a:moveTo>
                    <a:pt x="41710908" y="949457"/>
                  </a:moveTo>
                  <a:cubicBezTo>
                    <a:pt x="41710908" y="1470416"/>
                    <a:pt x="41282538" y="1898914"/>
                    <a:pt x="40753962" y="1898914"/>
                  </a:cubicBezTo>
                  <a:lnTo>
                    <a:pt x="956945" y="1898914"/>
                  </a:lnTo>
                  <a:cubicBezTo>
                    <a:pt x="428371" y="1898914"/>
                    <a:pt x="0" y="1470416"/>
                    <a:pt x="0" y="949457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40753962" y="0"/>
                  </a:lnTo>
                  <a:cubicBezTo>
                    <a:pt x="41282410" y="0"/>
                    <a:pt x="41710908" y="428371"/>
                    <a:pt x="41710908" y="949457"/>
                  </a:cubicBezTo>
                  <a:close/>
                </a:path>
              </a:pathLst>
            </a:custGeom>
            <a:solidFill>
              <a:srgbClr val="E5CCFC"/>
            </a:solidFill>
          </p:spPr>
        </p:sp>
      </p:grpSp>
      <p:sp>
        <p:nvSpPr>
          <p:cNvPr name="TextBox 49" id="49"/>
          <p:cNvSpPr txBox="true"/>
          <p:nvPr/>
        </p:nvSpPr>
        <p:spPr>
          <a:xfrm rot="0">
            <a:off x="5737213" y="7656738"/>
            <a:ext cx="10588840" cy="277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616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Регулярные обновления и улучшения</a:t>
            </a:r>
          </a:p>
        </p:txBody>
      </p:sp>
      <p:sp>
        <p:nvSpPr>
          <p:cNvPr name="AutoShape 50" id="50"/>
          <p:cNvSpPr/>
          <p:nvPr/>
        </p:nvSpPr>
        <p:spPr>
          <a:xfrm>
            <a:off x="17254498" y="2082576"/>
            <a:ext cx="0" cy="6333995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1" id="51"/>
          <p:cNvSpPr/>
          <p:nvPr/>
        </p:nvSpPr>
        <p:spPr>
          <a:xfrm>
            <a:off x="187638" y="2076254"/>
            <a:ext cx="0" cy="6340318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2" id="52"/>
          <p:cNvGrpSpPr/>
          <p:nvPr/>
        </p:nvGrpSpPr>
        <p:grpSpPr>
          <a:xfrm rot="0">
            <a:off x="13481715" y="5966848"/>
            <a:ext cx="2110606" cy="758909"/>
            <a:chOff x="0" y="0"/>
            <a:chExt cx="6458650" cy="2322333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6458650" cy="2322333"/>
            </a:xfrm>
            <a:custGeom>
              <a:avLst/>
              <a:gdLst/>
              <a:ahLst/>
              <a:cxnLst/>
              <a:rect r="r" b="b" t="t" l="l"/>
              <a:pathLst>
                <a:path h="2322333" w="6458650">
                  <a:moveTo>
                    <a:pt x="6458650" y="1161166"/>
                  </a:moveTo>
                  <a:cubicBezTo>
                    <a:pt x="6458650" y="1893835"/>
                    <a:pt x="6030278" y="2322333"/>
                    <a:pt x="5501704" y="2322333"/>
                  </a:cubicBezTo>
                  <a:lnTo>
                    <a:pt x="956945" y="2322333"/>
                  </a:lnTo>
                  <a:cubicBezTo>
                    <a:pt x="428371" y="2322333"/>
                    <a:pt x="0" y="1893835"/>
                    <a:pt x="0" y="1161166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5501704" y="0"/>
                  </a:lnTo>
                  <a:cubicBezTo>
                    <a:pt x="6030152" y="0"/>
                    <a:pt x="6458650" y="428371"/>
                    <a:pt x="6458650" y="1161166"/>
                  </a:cubicBezTo>
                  <a:close/>
                </a:path>
              </a:pathLst>
            </a:custGeom>
            <a:solidFill>
              <a:srgbClr val="E5CCFC"/>
            </a:solidFill>
          </p:spPr>
        </p:sp>
      </p:grpSp>
      <p:sp>
        <p:nvSpPr>
          <p:cNvPr name="TextBox 54" id="54"/>
          <p:cNvSpPr txBox="true"/>
          <p:nvPr/>
        </p:nvSpPr>
        <p:spPr>
          <a:xfrm rot="0">
            <a:off x="13717214" y="5928748"/>
            <a:ext cx="1639610" cy="797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616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Реализация маркетинговой стратегии</a:t>
            </a:r>
          </a:p>
        </p:txBody>
      </p:sp>
      <p:grpSp>
        <p:nvGrpSpPr>
          <p:cNvPr name="Group 55" id="55"/>
          <p:cNvGrpSpPr/>
          <p:nvPr/>
        </p:nvGrpSpPr>
        <p:grpSpPr>
          <a:xfrm rot="0">
            <a:off x="15143892" y="6530386"/>
            <a:ext cx="2110606" cy="758909"/>
            <a:chOff x="0" y="0"/>
            <a:chExt cx="6458650" cy="2322333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6458650" cy="2322333"/>
            </a:xfrm>
            <a:custGeom>
              <a:avLst/>
              <a:gdLst/>
              <a:ahLst/>
              <a:cxnLst/>
              <a:rect r="r" b="b" t="t" l="l"/>
              <a:pathLst>
                <a:path h="2322333" w="6458650">
                  <a:moveTo>
                    <a:pt x="6458650" y="1161166"/>
                  </a:moveTo>
                  <a:cubicBezTo>
                    <a:pt x="6458650" y="1893835"/>
                    <a:pt x="6030278" y="2322333"/>
                    <a:pt x="5501704" y="2322333"/>
                  </a:cubicBezTo>
                  <a:lnTo>
                    <a:pt x="956945" y="2322333"/>
                  </a:lnTo>
                  <a:cubicBezTo>
                    <a:pt x="428371" y="2322333"/>
                    <a:pt x="0" y="1893835"/>
                    <a:pt x="0" y="1161166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5501704" y="0"/>
                  </a:lnTo>
                  <a:cubicBezTo>
                    <a:pt x="6030152" y="0"/>
                    <a:pt x="6458650" y="428371"/>
                    <a:pt x="6458650" y="1161166"/>
                  </a:cubicBezTo>
                  <a:close/>
                </a:path>
              </a:pathLst>
            </a:custGeom>
            <a:solidFill>
              <a:srgbClr val="E5CCFC"/>
            </a:solidFill>
          </p:spPr>
        </p:sp>
      </p:grpSp>
      <p:sp>
        <p:nvSpPr>
          <p:cNvPr name="TextBox 57" id="57"/>
          <p:cNvSpPr txBox="true"/>
          <p:nvPr/>
        </p:nvSpPr>
        <p:spPr>
          <a:xfrm rot="0">
            <a:off x="15379390" y="6622192"/>
            <a:ext cx="1639610" cy="53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616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rPr>
              <a:t>Выгрузка и тестирование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35013" y="2014816"/>
            <a:ext cx="11418611" cy="6822685"/>
            <a:chOff x="0" y="0"/>
            <a:chExt cx="2278126" cy="13611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78125" cy="1361193"/>
            </a:xfrm>
            <a:custGeom>
              <a:avLst/>
              <a:gdLst/>
              <a:ahLst/>
              <a:cxnLst/>
              <a:rect r="r" b="b" t="t" l="l"/>
              <a:pathLst>
                <a:path h="1361193" w="2278125">
                  <a:moveTo>
                    <a:pt x="33900" y="0"/>
                  </a:moveTo>
                  <a:lnTo>
                    <a:pt x="2244225" y="0"/>
                  </a:lnTo>
                  <a:cubicBezTo>
                    <a:pt x="2262948" y="0"/>
                    <a:pt x="2278125" y="15178"/>
                    <a:pt x="2278125" y="33900"/>
                  </a:cubicBezTo>
                  <a:lnTo>
                    <a:pt x="2278125" y="1327293"/>
                  </a:lnTo>
                  <a:cubicBezTo>
                    <a:pt x="2278125" y="1346015"/>
                    <a:pt x="2262948" y="1361193"/>
                    <a:pt x="2244225" y="1361193"/>
                  </a:cubicBezTo>
                  <a:lnTo>
                    <a:pt x="33900" y="1361193"/>
                  </a:lnTo>
                  <a:cubicBezTo>
                    <a:pt x="15178" y="1361193"/>
                    <a:pt x="0" y="1346015"/>
                    <a:pt x="0" y="1327293"/>
                  </a:cubicBezTo>
                  <a:lnTo>
                    <a:pt x="0" y="33900"/>
                  </a:lnTo>
                  <a:cubicBezTo>
                    <a:pt x="0" y="15178"/>
                    <a:pt x="15178" y="0"/>
                    <a:pt x="33900" y="0"/>
                  </a:cubicBezTo>
                  <a:close/>
                </a:path>
              </a:pathLst>
            </a:custGeom>
            <a:blipFill>
              <a:blip r:embed="rId2"/>
              <a:stretch>
                <a:fillRect l="-10475" t="-7057" r="0" b="-16129"/>
              </a:stretch>
            </a:blipFill>
            <a:ln w="9525" cap="rnd">
              <a:solidFill>
                <a:srgbClr val="242424"/>
              </a:solidFill>
              <a:prstDash val="solid"/>
              <a:round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-334514" y="8371107"/>
            <a:ext cx="18949627" cy="2326851"/>
            <a:chOff x="0" y="0"/>
            <a:chExt cx="4990848" cy="6128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990848" cy="612833"/>
            </a:xfrm>
            <a:custGeom>
              <a:avLst/>
              <a:gdLst/>
              <a:ahLst/>
              <a:cxnLst/>
              <a:rect r="r" b="b" t="t" l="l"/>
              <a:pathLst>
                <a:path h="612833" w="4990848">
                  <a:moveTo>
                    <a:pt x="13891" y="0"/>
                  </a:moveTo>
                  <a:lnTo>
                    <a:pt x="4976957" y="0"/>
                  </a:lnTo>
                  <a:cubicBezTo>
                    <a:pt x="4984629" y="0"/>
                    <a:pt x="4990848" y="6219"/>
                    <a:pt x="4990848" y="13891"/>
                  </a:cubicBezTo>
                  <a:lnTo>
                    <a:pt x="4990848" y="598942"/>
                  </a:lnTo>
                  <a:cubicBezTo>
                    <a:pt x="4990848" y="606614"/>
                    <a:pt x="4984629" y="612833"/>
                    <a:pt x="4976957" y="612833"/>
                  </a:cubicBezTo>
                  <a:lnTo>
                    <a:pt x="13891" y="612833"/>
                  </a:lnTo>
                  <a:cubicBezTo>
                    <a:pt x="6219" y="612833"/>
                    <a:pt x="0" y="606614"/>
                    <a:pt x="0" y="598942"/>
                  </a:cubicBezTo>
                  <a:lnTo>
                    <a:pt x="0" y="13891"/>
                  </a:lnTo>
                  <a:cubicBezTo>
                    <a:pt x="0" y="6219"/>
                    <a:pt x="6219" y="0"/>
                    <a:pt x="13891" y="0"/>
                  </a:cubicBezTo>
                  <a:close/>
                </a:path>
              </a:pathLst>
            </a:custGeom>
            <a:solidFill>
              <a:srgbClr val="FFCFA1"/>
            </a:solidFill>
            <a:ln w="9525" cap="rnd">
              <a:solidFill>
                <a:srgbClr val="242424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4990848" cy="6699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5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926183" y="1427730"/>
            <a:ext cx="7375823" cy="260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98"/>
              </a:lnSpc>
            </a:pPr>
            <a:r>
              <a:rPr lang="en-US" b="true" sz="8332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СПАСИБО ЗА ВНИМАНИЕ!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095875"/>
            <a:ext cx="7375823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 b="true">
                <a:solidFill>
                  <a:srgbClr val="242424"/>
                </a:solidFill>
                <a:latin typeface="Poppins Bold"/>
                <a:ea typeface="Poppins Bold"/>
                <a:cs typeface="Poppins Bold"/>
                <a:sym typeface="Poppins Bold"/>
              </a:rPr>
              <a:t>Готовы выслушать ваши вопросы!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DAGU4y0fcBg</dc:identifier>
  <dcterms:modified xsi:type="dcterms:W3CDTF">2011-08-01T06:04:30Z</dcterms:modified>
  <cp:revision>1</cp:revision>
  <dc:title>FitPulse Application</dc:title>
</cp:coreProperties>
</file>

<file path=docProps/thumbnail.jpeg>
</file>